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06" r:id="rId2"/>
  </p:sldMasterIdLst>
  <p:notesMasterIdLst>
    <p:notesMasterId r:id="rId22"/>
  </p:notesMasterIdLst>
  <p:sldIdLst>
    <p:sldId id="257" r:id="rId3"/>
    <p:sldId id="285" r:id="rId4"/>
    <p:sldId id="266" r:id="rId5"/>
    <p:sldId id="278" r:id="rId6"/>
    <p:sldId id="275" r:id="rId7"/>
    <p:sldId id="288" r:id="rId8"/>
    <p:sldId id="293" r:id="rId9"/>
    <p:sldId id="294" r:id="rId10"/>
    <p:sldId id="295" r:id="rId11"/>
    <p:sldId id="289" r:id="rId12"/>
    <p:sldId id="290" r:id="rId13"/>
    <p:sldId id="291" r:id="rId14"/>
    <p:sldId id="296" r:id="rId15"/>
    <p:sldId id="297" r:id="rId16"/>
    <p:sldId id="299" r:id="rId17"/>
    <p:sldId id="300" r:id="rId18"/>
    <p:sldId id="280" r:id="rId19"/>
    <p:sldId id="292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 Ozerov" initials="VO" lastIdx="1" clrIdx="0">
    <p:extLst>
      <p:ext uri="{19B8F6BF-5375-455C-9EA6-DF929625EA0E}">
        <p15:presenceInfo xmlns:p15="http://schemas.microsoft.com/office/powerpoint/2012/main" userId="3df803f86fd051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6DA8DE"/>
    <a:srgbClr val="2146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2" autoAdjust="0"/>
    <p:restoredTop sz="94660"/>
  </p:normalViewPr>
  <p:slideViewPr>
    <p:cSldViewPr snapToGrid="0">
      <p:cViewPr varScale="1">
        <p:scale>
          <a:sx n="70" d="100"/>
          <a:sy n="70" d="100"/>
        </p:scale>
        <p:origin x="62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9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6513B-EBB8-49B6-BD8F-2652FE9ECEC6}" type="datetimeFigureOut">
              <a:rPr lang="en-GB" smtClean="0"/>
              <a:t>10/06/2025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6BB30-4C71-4D09-933A-B2F84F8C94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572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64022"/>
            <a:ext cx="7543800" cy="376109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7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Paper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375246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Author name(s)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1FFC4-4BD7-4723-ABB8-1CA8FEEB2BEF}" type="datetime5">
              <a:rPr lang="en-GB" smtClean="0"/>
              <a:t>10-Jun-25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7164" y="4956390"/>
            <a:ext cx="7543800" cy="114322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Author Affiliation</a:t>
            </a:r>
          </a:p>
        </p:txBody>
      </p:sp>
    </p:spTree>
    <p:extLst>
      <p:ext uri="{BB962C8B-B14F-4D97-AF65-F5344CB8AC3E}">
        <p14:creationId xmlns:p14="http://schemas.microsoft.com/office/powerpoint/2010/main" val="63026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564022"/>
            <a:ext cx="7543800" cy="376109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E4D8A-4AE0-44A1-A702-01B049E5D9F6}" type="datetime5">
              <a:rPr lang="en-GB" smtClean="0"/>
              <a:t>10-Jun-25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6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1153682"/>
            <a:ext cx="7558004" cy="305939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 wording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2DCDB-9721-4878-BF58-3FBA6895CED8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837164" y="4956390"/>
            <a:ext cx="7543800" cy="114322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7543800" cy="375246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 algn="r">
              <a:buNone/>
              <a:defRPr sz="2400" cap="none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Author name(s)</a:t>
            </a:r>
          </a:p>
        </p:txBody>
      </p:sp>
    </p:spTree>
    <p:extLst>
      <p:ext uri="{BB962C8B-B14F-4D97-AF65-F5344CB8AC3E}">
        <p14:creationId xmlns:p14="http://schemas.microsoft.com/office/powerpoint/2010/main" val="408853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46273"/>
            <a:ext cx="9143998" cy="986719"/>
          </a:xfrm>
        </p:spPr>
        <p:txBody>
          <a:bodyPr/>
          <a:lstStyle>
            <a:lvl1pPr marL="111125" indent="0"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30188" indent="-230188">
              <a:lnSpc>
                <a:spcPct val="150000"/>
              </a:lnSpc>
              <a:buFont typeface="Arial" panose="020B0604020202020204" pitchFamily="34" charset="0"/>
              <a:buChar char="•"/>
              <a:defRPr sz="2400"/>
            </a:lvl1pPr>
            <a:lvl2pPr marL="461963" indent="-231775">
              <a:lnSpc>
                <a:spcPct val="150000"/>
              </a:lnSpc>
              <a:buClr>
                <a:schemeClr val="accent2"/>
              </a:buClr>
              <a:defRPr sz="2400"/>
            </a:lvl2pPr>
            <a:lvl3pPr marL="684213" indent="-225425">
              <a:lnSpc>
                <a:spcPct val="150000"/>
              </a:lnSpc>
              <a:buClr>
                <a:schemeClr val="accent2"/>
              </a:buClr>
              <a:defRPr sz="2400"/>
            </a:lvl3pPr>
            <a:lvl4pPr marL="914400" indent="-230188">
              <a:lnSpc>
                <a:spcPct val="150000"/>
              </a:lnSpc>
              <a:buClr>
                <a:schemeClr val="accent2"/>
              </a:buClr>
              <a:defRPr sz="2400"/>
            </a:lvl4pPr>
            <a:lvl5pPr marL="1144588" indent="-230188">
              <a:lnSpc>
                <a:spcPct val="150000"/>
              </a:lnSpc>
              <a:buClr>
                <a:schemeClr val="accent2"/>
              </a:buClr>
              <a:defRPr sz="2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1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 name(s)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2203"/>
            <a:ext cx="4571999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section</a:t>
            </a:r>
            <a:endParaRPr lang="en-GB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2203"/>
            <a:ext cx="4571999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Short paper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19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section</a:t>
            </a:r>
            <a:endParaRPr lang="en-GB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Short paper title</a:t>
            </a:r>
            <a:endParaRPr lang="en-GB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2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 name(s)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40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211" y="1463040"/>
            <a:ext cx="4206240" cy="5029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531" y="1463040"/>
            <a:ext cx="4206240" cy="5029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" y="260966"/>
            <a:ext cx="9143998" cy="986719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section</a:t>
            </a:r>
            <a:endParaRPr lang="en-GB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1" y="2203"/>
            <a:ext cx="4571998" cy="258763"/>
          </a:xfrm>
        </p:spPr>
        <p:txBody>
          <a:bodyPr anchor="ctr" anchorCtr="0">
            <a:noAutofit/>
          </a:bodyPr>
          <a:lstStyle>
            <a:lvl1pPr marL="222250" indent="0" algn="l">
              <a:lnSpc>
                <a:spcPct val="100000"/>
              </a:lnSpc>
              <a:buNone/>
              <a:defRPr sz="1300" baseline="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Short paper title</a:t>
            </a:r>
            <a:endParaRPr lang="en-GB" dirty="0"/>
          </a:p>
        </p:txBody>
      </p:sp>
      <p:sp>
        <p:nvSpPr>
          <p:cNvPr id="16" name="Date Placeholder 10"/>
          <p:cNvSpPr>
            <a:spLocks noGrp="1"/>
          </p:cNvSpPr>
          <p:nvPr>
            <p:ph type="dt" sz="half" idx="10"/>
          </p:nvPr>
        </p:nvSpPr>
        <p:spPr>
          <a:xfrm>
            <a:off x="4082" y="6597052"/>
            <a:ext cx="1097280" cy="259435"/>
          </a:xfrm>
        </p:spPr>
        <p:txBody>
          <a:bodyPr/>
          <a:lstStyle>
            <a:lvl1pPr>
              <a:defRPr sz="1300"/>
            </a:lvl1pPr>
          </a:lstStyle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7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8545794" y="6597052"/>
            <a:ext cx="598206" cy="259435"/>
          </a:xfrm>
        </p:spPr>
        <p:txBody>
          <a:bodyPr/>
          <a:lstStyle>
            <a:lvl1pPr>
              <a:defRPr sz="2000" b="1"/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16602" y="6597962"/>
            <a:ext cx="3395577" cy="258763"/>
          </a:xfrm>
        </p:spPr>
        <p:txBody>
          <a:bodyPr anchor="ctr" anchorCtr="0">
            <a:noAutofit/>
          </a:bodyPr>
          <a:lstStyle>
            <a:lvl1pPr marL="222250" indent="0" algn="r">
              <a:lnSpc>
                <a:spcPct val="100000"/>
              </a:lnSpc>
              <a:buNone/>
              <a:tabLst>
                <a:tab pos="230188" algn="l"/>
              </a:tabLst>
              <a:defRPr sz="13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Author name(s)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60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4568390" y="6606655"/>
            <a:ext cx="4575609" cy="2521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" y="6605899"/>
            <a:ext cx="4568390" cy="252101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86604"/>
            <a:ext cx="9143998" cy="9867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2368" y="6602872"/>
            <a:ext cx="1113322" cy="246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fld id="{66BE9E39-D550-4951-9818-55D401126FCD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4" name="Text Placeholder 14"/>
          <p:cNvSpPr txBox="1">
            <a:spLocks/>
          </p:cNvSpPr>
          <p:nvPr userDrawn="1"/>
        </p:nvSpPr>
        <p:spPr>
          <a:xfrm>
            <a:off x="4568391" y="6602872"/>
            <a:ext cx="4575609" cy="25512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Research and Technology – Step into the Future</a:t>
            </a:r>
            <a:endParaRPr lang="en-GB" sz="1300" dirty="0"/>
          </a:p>
        </p:txBody>
      </p:sp>
      <p:sp>
        <p:nvSpPr>
          <p:cNvPr id="21" name="Text Placeholder 14"/>
          <p:cNvSpPr txBox="1">
            <a:spLocks/>
          </p:cNvSpPr>
          <p:nvPr userDrawn="1"/>
        </p:nvSpPr>
        <p:spPr>
          <a:xfrm>
            <a:off x="1110954" y="6602872"/>
            <a:ext cx="3457437" cy="253615"/>
          </a:xfrm>
          <a:prstGeom prst="rect">
            <a:avLst/>
          </a:prstGeom>
        </p:spPr>
        <p:txBody>
          <a:bodyPr anchor="ctr" anchorCtr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Riga,</a:t>
            </a:r>
            <a:r>
              <a:rPr lang="en-US" baseline="0" dirty="0"/>
              <a:t> Latvia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302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1" r:id="rId2"/>
    <p:sldLayoutId id="2147483730" r:id="rId3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68391" y="6601968"/>
            <a:ext cx="4579310" cy="256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1" y="6601968"/>
            <a:ext cx="4568390" cy="256032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" y="329031"/>
            <a:ext cx="9143998" cy="101265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027" y="1418301"/>
            <a:ext cx="8568869" cy="5033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01968"/>
            <a:ext cx="1097280" cy="248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rgbClr val="FFFFFF"/>
                </a:solidFill>
              </a:defRPr>
            </a:lvl1pPr>
          </a:lstStyle>
          <a:p>
            <a:fld id="{8AEAAFD9-E057-47C0-9571-8C4815721903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825" y="6601968"/>
            <a:ext cx="598206" cy="248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FFFFFF"/>
                </a:solidFill>
              </a:defRPr>
            </a:lvl1pPr>
          </a:lstStyle>
          <a:p>
            <a:fld id="{CC7D8618-F20C-406E-B464-04F15D14577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14"/>
          <p:cNvSpPr txBox="1">
            <a:spLocks/>
          </p:cNvSpPr>
          <p:nvPr userDrawn="1"/>
        </p:nvSpPr>
        <p:spPr>
          <a:xfrm>
            <a:off x="4568391" y="6601968"/>
            <a:ext cx="3951765" cy="256032"/>
          </a:xfrm>
          <a:prstGeom prst="rect">
            <a:avLst/>
          </a:prstGeom>
        </p:spPr>
        <p:txBody>
          <a:bodyPr anchor="ctr" anchorCtr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300" dirty="0"/>
              <a:t>RaTSiF-2020,</a:t>
            </a:r>
            <a:r>
              <a:rPr lang="en-US" sz="1300" baseline="0" dirty="0"/>
              <a:t> Riga, Latvia</a:t>
            </a:r>
            <a:endParaRPr lang="en-GB" sz="1300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0" y="0"/>
            <a:ext cx="4572000" cy="256032"/>
          </a:xfrm>
          <a:prstGeom prst="rect">
            <a:avLst/>
          </a:prstGeom>
          <a:solidFill>
            <a:srgbClr val="2146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 userDrawn="1"/>
        </p:nvSpPr>
        <p:spPr>
          <a:xfrm>
            <a:off x="4572000" y="0"/>
            <a:ext cx="4572000" cy="2560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853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</p:sldLayoutIdLst>
  <p:hf hdr="0" ftr="0"/>
  <p:txStyles>
    <p:titleStyle>
      <a:lvl1pPr marL="111125" indent="0"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15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230188" algn="l"/>
          <a:tab pos="631825" algn="l"/>
        </a:tabLst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1963" indent="-231775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tabLst>
          <a:tab pos="461963" algn="l"/>
        </a:tabLst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4213" indent="-222250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30188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15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diagrams.net/" TargetMode="External"/><Relationship Id="rId2" Type="http://schemas.openxmlformats.org/officeDocument/2006/relationships/hyperlink" Target="https://github.com/ozerovvalya/SteelPoint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822960" y="2798378"/>
            <a:ext cx="7543800" cy="1526733"/>
          </a:xfrm>
        </p:spPr>
        <p:txBody>
          <a:bodyPr>
            <a:normAutofit fontScale="90000"/>
          </a:bodyPr>
          <a:lstStyle/>
          <a:p>
            <a:r>
              <a:rPr lang="en-GB" sz="4000" spc="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Web-based e-commerce online store of outdoor gear - </a:t>
            </a:r>
            <a:r>
              <a:rPr lang="en-GB" sz="4000" spc="200" dirty="0" err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SteelPoint</a:t>
            </a:r>
            <a:br>
              <a:rPr lang="en-GB" sz="4000" spc="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GB" sz="4000" spc="2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Author: Valentin Ozerov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3675-AFAB-48CB-861B-E0B3C82FC417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46A4B-B93B-D843-9AFA-98773089DBCC}"/>
              </a:ext>
            </a:extLst>
          </p:cNvPr>
          <p:cNvSpPr txBox="1"/>
          <p:nvPr/>
        </p:nvSpPr>
        <p:spPr>
          <a:xfrm>
            <a:off x="4572001" y="6602872"/>
            <a:ext cx="4572000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1804113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257CF-3191-5D2A-1C23-9A6BF040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During Implementation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8F5CD-421D-5D7E-7472-302500E0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0A134-38B8-4EBA-5655-04F3C235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7A7C53-7324-14F2-2049-D822724EA9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36F6E4-CD57-44AF-FCCB-616E5A8E15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During Implementation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43E9FB-BF1B-8838-0EA3-0BECA42C2D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Encountered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11D7E-8A2B-F909-B3D4-AFD979B69B70}"/>
              </a:ext>
            </a:extLst>
          </p:cNvPr>
          <p:cNvSpPr txBox="1"/>
          <p:nvPr/>
        </p:nvSpPr>
        <p:spPr>
          <a:xfrm>
            <a:off x="4572001" y="66204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83C191-2ED5-09F5-0559-2BB97D55D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27" y="1418301"/>
            <a:ext cx="8568869" cy="4969799"/>
          </a:xfrm>
        </p:spPr>
        <p:txBody>
          <a:bodyPr>
            <a:normAutofit fontScale="92500" lnSpcReduction="20000"/>
          </a:bodyPr>
          <a:lstStyle/>
          <a:p>
            <a:r>
              <a:rPr lang="lv-LV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DTOs for clean separation between database models and API responses.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logic between client and server sides had to be unified for consistency.</a:t>
            </a:r>
          </a:p>
          <a:p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a flexible and scalable component structure required careful planning.</a:t>
            </a:r>
            <a:endParaRPr lang="lv-LV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lv-LV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Failed deployment attempts on Render and Heroku led to additional time spent selecting alternatives.</a:t>
            </a:r>
          </a:p>
          <a:p>
            <a:r>
              <a:rPr lang="lv-LV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documentation content (screenshots, diagrams, code, gifs) with the final project version.</a:t>
            </a:r>
          </a:p>
          <a:p>
            <a:r>
              <a:rPr lang="lv-LV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Time-consuming preparation of complete well-structured academic documentation.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85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DDFAF-3D3E-62C3-4A25-C77501CF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76766-318F-C57F-B385-B6DEFBEB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C22628-97E7-5DF9-7DA6-366CC7CF8F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FF1DD5-436A-3C90-1C26-6D05D6EC9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Methodologies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665D34-2E72-2441-10A1-FB0AA95DFB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64126F-0902-77BE-19BF-DE4257CB2C6B}"/>
              </a:ext>
            </a:extLst>
          </p:cNvPr>
          <p:cNvSpPr txBox="1"/>
          <p:nvPr/>
        </p:nvSpPr>
        <p:spPr>
          <a:xfrm>
            <a:off x="4572001" y="66204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D72107-D994-6A7C-EA42-95D70D501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Methodologies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0B6D9CD-31C2-CED1-833A-5A0B56E72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27" y="1418301"/>
            <a:ext cx="8527607" cy="5033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example unit test for the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favorites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(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toggleFavorite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was written specifically for coursework requirements, but it was not actively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during testing. Integration tests were not implemented in the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prototype.</a:t>
            </a:r>
          </a:p>
          <a:p>
            <a:pPr marL="0" indent="0">
              <a:buNone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COVERAGE:</a:t>
            </a:r>
            <a:b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Manual testing – tested about 90-95% of functionality</a:t>
            </a:r>
          </a:p>
          <a:p>
            <a:pPr marL="0" indent="0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Automated tests – 1 demonstration unit test only</a:t>
            </a:r>
          </a:p>
        </p:txBody>
      </p:sp>
    </p:spTree>
    <p:extLst>
      <p:ext uri="{BB962C8B-B14F-4D97-AF65-F5344CB8AC3E}">
        <p14:creationId xmlns:p14="http://schemas.microsoft.com/office/powerpoint/2010/main" val="562669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9C61-AE5D-0579-8CF9-64E64862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5277F-FF45-A36E-BBCF-B5299099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C63A3-9694-B44B-9F88-A4A581E4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AC6BF6-B8D2-A215-B376-6758E671B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F076C0-F09A-AB2D-A64C-40D733B314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7BCE5-F328-D600-450C-63AA96E5B0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and Sorting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E0812E-1164-265D-30C4-5D1830FBD703}"/>
              </a:ext>
            </a:extLst>
          </p:cNvPr>
          <p:cNvSpPr txBox="1"/>
          <p:nvPr/>
        </p:nvSpPr>
        <p:spPr>
          <a:xfrm>
            <a:off x="4572001" y="66204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C3B17-13E1-A23E-D4F5-11A87E356CCD}"/>
              </a:ext>
            </a:extLst>
          </p:cNvPr>
          <p:cNvSpPr txBox="1"/>
          <p:nvPr/>
        </p:nvSpPr>
        <p:spPr>
          <a:xfrm>
            <a:off x="1931985" y="5606631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4 - Homepage product grid with active filtering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921BDD-600C-64DD-88A8-C329999DE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24012"/>
            <a:ext cx="76200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72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DF2D-1FCB-4D28-BEE2-1DAAAF13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 II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1785C-D9D0-1372-1739-25ECCBD5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38953C-C09D-1DBD-90F4-947A33AA03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5D05BE-196A-05A3-B8E0-9F4627716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in Work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F6F54-210E-BF65-4A5E-10FC85BE675B}"/>
              </a:ext>
            </a:extLst>
          </p:cNvPr>
          <p:cNvSpPr txBox="1"/>
          <p:nvPr/>
        </p:nvSpPr>
        <p:spPr>
          <a:xfrm>
            <a:off x="1469227" y="5674012"/>
            <a:ext cx="5801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5 - Opening the shopping drawer with multiple products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02C493-49D4-54A7-C153-F7E1E762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19250"/>
            <a:ext cx="7620000" cy="361950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3B7A0C4-7E98-8C49-94F4-9D3BF21A6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6456989-7D13-CEE8-A513-C85AC843C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D2369-6480-8D5F-D797-AF818FAF4AB2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798023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7D48-6B9A-9221-D5BB-8EE8B5D2B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 III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945EA-09E3-6179-0AC0-868598ED3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E4E442-600D-7D9D-3B79-F220981E60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CF62C-3A8D-EEA8-BA7B-32E2C56A39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Toggle Favorites Items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20F61-5C49-4362-A9B4-34C16442DC7F}"/>
              </a:ext>
            </a:extLst>
          </p:cNvPr>
          <p:cNvSpPr txBox="1"/>
          <p:nvPr/>
        </p:nvSpPr>
        <p:spPr>
          <a:xfrm>
            <a:off x="870186" y="5921920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6 - Adding/removing products from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accessing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E78C52-AD53-AA2B-DDF4-25AE4111F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19250"/>
            <a:ext cx="7620000" cy="3619500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080F265-BB60-4AB0-61EA-06952C43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D4B09D7-8003-D6EC-5D82-DB24156F0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21EEB5-50A9-0DFA-66D5-469EF49F39FE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186226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0202C-2783-402C-4EDF-9463AAA3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 IV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AF534-CC8A-CB60-2EEC-FF050AEF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CA8D46-C979-AAF6-E6C1-C5BE5EBD00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9B7A6B-6F72-FBED-7169-4D7B72C530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 Page Skeleton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78B27E-62EF-F511-42B9-E03ABE5D6C0B}"/>
              </a:ext>
            </a:extLst>
          </p:cNvPr>
          <p:cNvSpPr txBox="1"/>
          <p:nvPr/>
        </p:nvSpPr>
        <p:spPr>
          <a:xfrm>
            <a:off x="927412" y="5856515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7 -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Navigating to a product detail page (placeholder currently displayed)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3BF408-2765-95BC-996F-775655416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5875"/>
            <a:ext cx="7620000" cy="4286250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EA40C0-F667-D873-D62D-0BD7349A84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E022356-E7EF-6612-38AB-651039FF44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3049D0-D03D-F1FF-B531-D93B0EC3BA7C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2922399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E58E-8813-2153-5BD7-2AAD106C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 V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E6BC74-502F-1AF2-671F-6AEA4DDE9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Use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DC95A-BCA2-EFCB-44C0-302DF4EC34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Pagination on Main Page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F436F-D350-6615-6A04-4764B451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BF659F-E220-5B05-DDCB-668EE263F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85875"/>
            <a:ext cx="7620000" cy="428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5F3B3F-21AE-9F23-895C-56BB9AE46175}"/>
              </a:ext>
            </a:extLst>
          </p:cNvPr>
          <p:cNvSpPr txBox="1"/>
          <p:nvPr/>
        </p:nvSpPr>
        <p:spPr>
          <a:xfrm>
            <a:off x="1988600" y="5899922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8 – Pagination in work on the Main Product Page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79C088A-3005-3C81-53CC-90D38C65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E1B0637-5172-8C27-680A-35F1B00A61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1CBD5-3CCE-B3A9-E1CB-4D2F8035B5D2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354219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41BE3-B996-3BCE-9BEF-6743E963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4E38-2F40-6F86-7981-C28CCFA1E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SteelPoint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designed as a scalable project. Planned improvements include:</a:t>
            </a:r>
          </a:p>
          <a:p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development of product detail pages (with specifications and reviews)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user profile system with login/registration and persistent </a:t>
            </a:r>
            <a:r>
              <a:rPr lang="en-GB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real order processing with payment integration (e.g., Stripe/PayPal)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from in-memory database (H2) to PostgreSQL for production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on a stable hosting platform for public access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5E340-CB41-3A9C-7B14-CA1FEBAA5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0EBCC-A36C-B06A-3670-FCD0A203A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137447-7287-23B8-C540-323339050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8228AD-FD5C-5C68-CF8F-DBC7D64B21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47215FA-85B0-3834-9D31-361E20230E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754D4F-E310-D581-5AEF-685E1A2C2950}"/>
              </a:ext>
            </a:extLst>
          </p:cNvPr>
          <p:cNvSpPr txBox="1"/>
          <p:nvPr/>
        </p:nvSpPr>
        <p:spPr>
          <a:xfrm>
            <a:off x="4572001" y="6597052"/>
            <a:ext cx="4186517" cy="28281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	Foreign Language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8CC35-1E48-380A-B8B9-CEBEB2E8A1BA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67239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926B-36A1-044A-D8B4-C754ED810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EE480-F81A-A810-B8E6-E8B791391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457200" algn="just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lv-LV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full source code of the project is available at the Github public repository</a:t>
            </a:r>
            <a:r>
              <a:rPr lang="en-GB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lv-LV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lv-LV" sz="2200" u="sng" kern="100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https://github.com/ozerovvalya/SteelPoint</a:t>
            </a:r>
            <a:endParaRPr lang="en-GB" sz="2200" u="sng" kern="100" dirty="0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Aft>
                <a:spcPts val="8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GB" sz="2200" u="sng" kern="100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https://app.diagrams.net</a:t>
            </a:r>
            <a:r>
              <a:rPr lang="en-GB" sz="2200" u="sng" kern="100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2200" u="sng" kern="100" dirty="0">
                <a:solidFill>
                  <a:schemeClr val="accent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used for drawing class diagrams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9A0EA-7B3B-3195-C8C0-6936F0B9E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4FC5FC-36EA-7C7D-209B-73428527C9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15867A-9B8A-CA3C-CDAA-546EBB199D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to the projects repository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5C225C97-B3D2-271D-6791-3B7BED7BF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6E3F102-A728-A827-DC78-17F75C19A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677FC5-1327-E3E9-7E91-7FBA5996978B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3392672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EB83-C161-4DEC-ADBB-863389A41030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>
          <a:xfrm>
            <a:off x="837164" y="5724364"/>
            <a:ext cx="7543800" cy="375246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TSI University, 4301BDA group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7164" y="5331554"/>
            <a:ext cx="7543800" cy="375246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Valentin Ozerov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158FB-390B-AAD7-950D-726F2A2BFBB8}"/>
              </a:ext>
            </a:extLst>
          </p:cNvPr>
          <p:cNvSpPr txBox="1"/>
          <p:nvPr/>
        </p:nvSpPr>
        <p:spPr>
          <a:xfrm>
            <a:off x="4572001" y="6602872"/>
            <a:ext cx="4571999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	Foreign Language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A84BA2-B036-9CC3-48B6-98B671E146C5}"/>
              </a:ext>
            </a:extLst>
          </p:cNvPr>
          <p:cNvSpPr txBox="1"/>
          <p:nvPr/>
        </p:nvSpPr>
        <p:spPr>
          <a:xfrm>
            <a:off x="4572001" y="66204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0EEEE-2DCB-4C8B-E5B1-D5556B63C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286"/>
            <a:ext cx="5977463" cy="56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6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6D559-2F33-64D2-A5C2-F21C898B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74DAA-1295-24E5-D907-C8C870542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 of the Work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and Technologies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Schedule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Prototype to Implementation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During Implementation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Methodologies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Use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8D9A9-1F9A-AD95-8308-FAA0F4283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EE6A0-C66B-0D34-D494-082182EB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F6E248-8968-7366-FDCD-FA61D6123F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6CF8AA-EEBA-C742-890A-DEB0D71B9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18FF94-E8F8-530B-E8F9-8E4EA4861C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f</a:t>
            </a:r>
            <a:r>
              <a:rPr lang="lv-LV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B50AF-3046-1DA4-F6E3-D581B7B22FE5}"/>
              </a:ext>
            </a:extLst>
          </p:cNvPr>
          <p:cNvSpPr txBox="1"/>
          <p:nvPr/>
        </p:nvSpPr>
        <p:spPr>
          <a:xfrm>
            <a:off x="4572001" y="6602872"/>
            <a:ext cx="4272895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164572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0CA9-60B7-96BC-2CA6-A3CEAD3D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 of the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2A29C-796E-4A27-539A-44737AE54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SteelPoint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web-based e-commerce application designed to simulate an online store for outdoor gear such as knives, multitools, machetes, axes, and tactical shovels.</a:t>
            </a:r>
          </a:p>
          <a:p>
            <a:pPr>
              <a:spcBef>
                <a:spcPts val="600"/>
              </a:spcBef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addresses the challenge of creating a fast, responsive, and interactive online store where users can explore, filter, and sort products, add them to a shopping cart, and mark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favorites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quick access.</a:t>
            </a:r>
          </a:p>
          <a:p>
            <a:pPr>
              <a:spcBef>
                <a:spcPts val="600"/>
              </a:spcBef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prototype demonstrates the practical use of modern web technologies in real-world e-commerce applications.</a:t>
            </a:r>
          </a:p>
          <a:p>
            <a:pPr>
              <a:spcBef>
                <a:spcPts val="600"/>
              </a:spcBef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9827A-0748-924C-3593-544D655A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CE402-FAE1-92E2-48F8-4A9F5599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D51656-514A-9209-1696-A494EA14D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FE16F3-F371-A05C-CB97-2844E55EDA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Idea of the Work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9D6435-AB08-3A8F-B056-55C8F25A3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Outdoor Gear E-Commerce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40D18-E738-0A61-70D8-A315FFF4B301}"/>
              </a:ext>
            </a:extLst>
          </p:cNvPr>
          <p:cNvSpPr txBox="1"/>
          <p:nvPr/>
        </p:nvSpPr>
        <p:spPr>
          <a:xfrm>
            <a:off x="4572001" y="6602872"/>
            <a:ext cx="4272895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177053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B2644-BEFA-DDE3-1CBA-0822632A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D042-8AC8-0134-7101-9A468919B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Platform: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(SPA - Single Page Application)</a:t>
            </a:r>
          </a:p>
          <a:p>
            <a:pPr>
              <a:spcBef>
                <a:spcPts val="600"/>
              </a:spcBef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Vue.js 3, Vue Router, SCSS</a:t>
            </a:r>
          </a:p>
          <a:p>
            <a:pPr>
              <a:spcBef>
                <a:spcPts val="600"/>
              </a:spcBef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Spring Boot (Java 17), REST API, H2 (in-memory database)</a:t>
            </a:r>
          </a:p>
          <a:p>
            <a:pPr>
              <a:spcBef>
                <a:spcPts val="600"/>
              </a:spcBef>
              <a:buNone/>
            </a:pPr>
            <a:endParaRPr lang="en-GB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Tools: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(frontend)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IntelliJ IDEA (backend)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for version control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E81C3-F2E4-5ACD-65CD-DEE85ADD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89FF-FC6D-FD92-B17D-F0EB7EE3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7A6DD7-47ED-ACA3-5693-69A31B0100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329AA-AAB9-93A1-6AB1-06F50F3E9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 and Technologies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D99710-5916-86A1-64B2-3FC3CD0260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Vue-Spring Platform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91D451-6606-9196-794E-C4B18A031508}"/>
              </a:ext>
            </a:extLst>
          </p:cNvPr>
          <p:cNvSpPr txBox="1"/>
          <p:nvPr/>
        </p:nvSpPr>
        <p:spPr>
          <a:xfrm>
            <a:off x="4572001" y="6602872"/>
            <a:ext cx="4272895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BB21A07-AB0C-D02E-05E4-54235A293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20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E3E73-7A2E-24E9-C64D-8CB8B56C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FABF4-18E0-C7EC-DBC1-C924A6BBD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planned major features for this project were successfully completed on time:</a:t>
            </a:r>
          </a:p>
          <a:p>
            <a:pPr marL="454025" lvl="2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Main catalogue with pagination</a:t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Filtering and sorting by category, name, and price</a:t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</a:t>
            </a:r>
            <a:r>
              <a:rPr lang="en-GB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Favorites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 with management features</a:t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Shopping cart with total calculation</a:t>
            </a:r>
            <a:b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✔ REST API providing product data</a:t>
            </a:r>
          </a:p>
          <a:p>
            <a:pPr>
              <a:spcBef>
                <a:spcPts val="600"/>
              </a:spcBef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 pages and user profile are partially developed and marked for future completion.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3C72-BEAE-5365-2EF9-90AC40A0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61061-CC72-EF18-3C19-992F4F83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C5EE31-D88E-D10B-202F-9164DC8A66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D2771B-FB86-B059-A46F-BA431D0215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Schedule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CBCF23-A03A-78D4-16DF-31A4C90677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err="1"/>
              <a:t>SteelPoint</a:t>
            </a:r>
            <a:r>
              <a:rPr lang="en-GB" dirty="0"/>
              <a:t>: E-commerce 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7E204-10C0-7F0D-A1B0-62AD084B8993}"/>
              </a:ext>
            </a:extLst>
          </p:cNvPr>
          <p:cNvSpPr txBox="1"/>
          <p:nvPr/>
        </p:nvSpPr>
        <p:spPr>
          <a:xfrm>
            <a:off x="4572001" y="6602872"/>
            <a:ext cx="4272895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	Foreign Language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8877F94-4618-7B1D-2FA0-0B7C53B2F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29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08C3F8-88D7-6E36-ECA4-46DEF686BE45}"/>
              </a:ext>
            </a:extLst>
          </p:cNvPr>
          <p:cNvSpPr txBox="1"/>
          <p:nvPr/>
        </p:nvSpPr>
        <p:spPr>
          <a:xfrm>
            <a:off x="4572001" y="6620436"/>
            <a:ext cx="4295972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2890093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144E-B615-B61D-5183-8314DF15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Prototype to Implementation</a:t>
            </a:r>
            <a:endParaRPr lang="en-GB" sz="3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02B7E-61DD-58D5-B4B4-1E33ADEF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62C6E-241F-6F91-9C24-E721E2916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B0CCFE-6734-8BC8-7AF9-FE21FE0306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D8E96C-42B4-417F-0E90-4C0C7D216E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Design vs Current Version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2B981A-A7E1-4DD7-FA84-9474AEF25D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Project’s progress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9BB93-CA12-7BB1-CC4E-5C1AFC2DEDE8}"/>
              </a:ext>
            </a:extLst>
          </p:cNvPr>
          <p:cNvSpPr txBox="1"/>
          <p:nvPr/>
        </p:nvSpPr>
        <p:spPr>
          <a:xfrm>
            <a:off x="4572001" y="66204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B63524F-9309-0737-86D9-C1C89E6A5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27" y="1418301"/>
            <a:ext cx="8568869" cy="4906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Prototype: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Basic wireframes drawn for homepage, cart drawer, and product cards.</a:t>
            </a:r>
          </a:p>
          <a:p>
            <a:pPr marL="0" indent="0">
              <a:buNone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Version: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Fully functional Vue components with modern SCSS styling, grid-based layout, and interactive elements (hover effects, skeleton loaders, etc.)</a:t>
            </a:r>
            <a:b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📷 (Insert before/after comparison screenshots)</a:t>
            </a:r>
          </a:p>
        </p:txBody>
      </p:sp>
    </p:spTree>
    <p:extLst>
      <p:ext uri="{BB962C8B-B14F-4D97-AF65-F5344CB8AC3E}">
        <p14:creationId xmlns:p14="http://schemas.microsoft.com/office/powerpoint/2010/main" val="223323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3D9D-20D1-5CD0-D0CD-C8218133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 I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C8F4B-3E6A-2368-3EFB-EE7DB68411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51D4C-F25E-0571-D5A0-045A31311A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page with Pagination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37498-6298-D032-56E7-463933DA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9D49B-55F6-6D6C-829D-6489396D5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505"/>
            <a:ext cx="9143998" cy="4375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D35D65-619F-E9A5-5497-BC5796F70D96}"/>
              </a:ext>
            </a:extLst>
          </p:cNvPr>
          <p:cNvSpPr txBox="1"/>
          <p:nvPr/>
        </p:nvSpPr>
        <p:spPr>
          <a:xfrm>
            <a:off x="1655239" y="5659594"/>
            <a:ext cx="651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1 - Main Product Catalogue with Pagination and Product Cards</a:t>
            </a:r>
            <a:endParaRPr lang="en-GB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B3957E6-D359-114B-C507-E273B46D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ABD9502-4481-7E0F-069F-3380300D05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FC6D3-9588-A9E8-4D99-C7C538039C83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364980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08CD-17D3-00AC-8B6D-0D64A3C99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 II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3414-DF2A-A14C-D9DD-07B712EAF1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553AD-53B5-1DCD-8A99-1FF0962A3E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2D9B3-C721-F5FC-E8BE-C56D8C43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CBEDD-6B0B-D484-31CC-7E52EAE8A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" y="1048700"/>
            <a:ext cx="9144000" cy="43433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694DA-EBAF-F9CC-7548-E6AC389FB8B4}"/>
              </a:ext>
            </a:extLst>
          </p:cNvPr>
          <p:cNvSpPr txBox="1"/>
          <p:nvPr/>
        </p:nvSpPr>
        <p:spPr>
          <a:xfrm>
            <a:off x="2123250" y="5755438"/>
            <a:ext cx="489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2 - Shopping Cart Drawer with Selected Items</a:t>
            </a:r>
            <a:endParaRPr lang="en-GB" b="1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1707CA8-88DD-F1EF-BC14-03FD5DEC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39D1594-BE03-98B5-28C2-F518669AA9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DCFCA-455B-8F51-1D80-6A431ED76030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383626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8553-F97E-815B-DB63-38B8B729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 III</a:t>
            </a:r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380BD-E318-AC68-D685-8282D78FF0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Version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87CC2-69DF-07D5-922A-8773A5C11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Skeleton loader on /product/:id 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9BD94-8B0F-12A2-AEB4-C1C2DDC3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D8618-F20C-406E-B464-04F15D14577A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758DFE-6A90-B35D-A83A-DD5EC8F5F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672" y="1080466"/>
            <a:ext cx="9144000" cy="4355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9D8D5-ABE3-D8DE-CC24-2DA80B7EA25B}"/>
              </a:ext>
            </a:extLst>
          </p:cNvPr>
          <p:cNvSpPr txBox="1"/>
          <p:nvPr/>
        </p:nvSpPr>
        <p:spPr>
          <a:xfrm>
            <a:off x="1582528" y="5777657"/>
            <a:ext cx="597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Fig. 3 - Product Detail Placeholder Page with Skeleton Loader</a:t>
            </a:r>
            <a:endParaRPr lang="en-GB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D0A4160-F889-08B8-E729-187F1103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22" y="6608210"/>
            <a:ext cx="1097280" cy="259435"/>
          </a:xfrm>
        </p:spPr>
        <p:txBody>
          <a:bodyPr/>
          <a:lstStyle/>
          <a:p>
            <a:fld id="{CCC9EF8E-048C-4334-AD80-D83F6C532D96}" type="datetime5">
              <a:rPr lang="en-GB" smtClean="0"/>
              <a:t>10-Jun-25</a:t>
            </a:fld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FD70051-8283-3965-27CE-CAE54C5276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16602" y="6597962"/>
            <a:ext cx="3395577" cy="258763"/>
          </a:xfrm>
        </p:spPr>
        <p:txBody>
          <a:bodyPr/>
          <a:lstStyle/>
          <a:p>
            <a:r>
              <a:rPr lang="en-GB" dirty="0"/>
              <a:t>Valentin Ozerov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24E15-E0CD-2FE3-7E85-F16AD634D6F1}"/>
              </a:ext>
            </a:extLst>
          </p:cNvPr>
          <p:cNvSpPr txBox="1"/>
          <p:nvPr/>
        </p:nvSpPr>
        <p:spPr>
          <a:xfrm>
            <a:off x="4572001" y="6633136"/>
            <a:ext cx="4231633" cy="276999"/>
          </a:xfrm>
          <a:prstGeom prst="rect">
            <a:avLst/>
          </a:prstGeom>
          <a:solidFill>
            <a:srgbClr val="2683C6"/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	Individual Project</a:t>
            </a:r>
          </a:p>
        </p:txBody>
      </p:sp>
    </p:spTree>
    <p:extLst>
      <p:ext uri="{BB962C8B-B14F-4D97-AF65-F5344CB8AC3E}">
        <p14:creationId xmlns:p14="http://schemas.microsoft.com/office/powerpoint/2010/main" val="3896418212"/>
      </p:ext>
    </p:extLst>
  </p:cSld>
  <p:clrMapOvr>
    <a:masterClrMapping/>
  </p:clrMapOvr>
</p:sld>
</file>

<file path=ppt/theme/theme1.xml><?xml version="1.0" encoding="utf-8"?>
<a:theme xmlns:a="http://schemas.openxmlformats.org/drawingml/2006/main" name="RelStat-Title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1F6F22B-A37B-4890-B89E-DCF440AC0BB8}" vid="{285A99D1-9C4A-46B3-87C0-AB6728A7CF68}"/>
    </a:ext>
  </a:extLst>
</a:theme>
</file>

<file path=ppt/theme/theme2.xml><?xml version="1.0" encoding="utf-8"?>
<a:theme xmlns:a="http://schemas.openxmlformats.org/drawingml/2006/main" name="RelStat-Conten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1F6F22B-A37B-4890-B89E-DCF440AC0BB8}" vid="{285A99D1-9C4A-46B3-87C0-AB6728A7CF6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19968</TotalTime>
  <Words>938</Words>
  <Application>Microsoft Office PowerPoint</Application>
  <PresentationFormat>On-screen Show (4:3)</PresentationFormat>
  <Paragraphs>182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RelStat-Title</vt:lpstr>
      <vt:lpstr>RelStat-Content</vt:lpstr>
      <vt:lpstr>Web-based e-commerce online store of outdoor gear - SteelPoint </vt:lpstr>
      <vt:lpstr>Outline</vt:lpstr>
      <vt:lpstr>Main Idea of the Work</vt:lpstr>
      <vt:lpstr>Platform and Technologies</vt:lpstr>
      <vt:lpstr>Results and Schedule</vt:lpstr>
      <vt:lpstr>From Prototype to Implementation</vt:lpstr>
      <vt:lpstr>Current Version I</vt:lpstr>
      <vt:lpstr>Current Version II</vt:lpstr>
      <vt:lpstr>Current Version III</vt:lpstr>
      <vt:lpstr>Difficulties During Implementation</vt:lpstr>
      <vt:lpstr>Testing Methodologies</vt:lpstr>
      <vt:lpstr>Examples of Use</vt:lpstr>
      <vt:lpstr>Example of Use II</vt:lpstr>
      <vt:lpstr>Example of Use III</vt:lpstr>
      <vt:lpstr>Example of Use IV</vt:lpstr>
      <vt:lpstr>Example of Use V</vt:lpstr>
      <vt:lpstr>Future Plans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Pavlyuk</dc:creator>
  <cp:lastModifiedBy>Valentin Ozerov</cp:lastModifiedBy>
  <cp:revision>66</cp:revision>
  <dcterms:created xsi:type="dcterms:W3CDTF">2018-07-20T13:43:23Z</dcterms:created>
  <dcterms:modified xsi:type="dcterms:W3CDTF">2025-06-10T19:47:04Z</dcterms:modified>
</cp:coreProperties>
</file>